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6" r:id="rId3"/>
    <p:sldId id="265" r:id="rId4"/>
    <p:sldId id="258" r:id="rId5"/>
    <p:sldId id="261" r:id="rId6"/>
    <p:sldId id="263" r:id="rId7"/>
    <p:sldId id="262" r:id="rId8"/>
    <p:sldId id="272" r:id="rId9"/>
    <p:sldId id="273" r:id="rId10"/>
    <p:sldId id="264" r:id="rId11"/>
    <p:sldId id="259" r:id="rId12"/>
    <p:sldId id="260" r:id="rId13"/>
    <p:sldId id="268" r:id="rId14"/>
    <p:sldId id="274" r:id="rId15"/>
    <p:sldId id="277" r:id="rId16"/>
    <p:sldId id="275" r:id="rId17"/>
    <p:sldId id="270" r:id="rId18"/>
    <p:sldId id="276" r:id="rId19"/>
    <p:sldId id="267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135" autoAdjust="0"/>
  </p:normalViewPr>
  <p:slideViewPr>
    <p:cSldViewPr snapToGrid="0">
      <p:cViewPr>
        <p:scale>
          <a:sx n="75" d="100"/>
          <a:sy n="75" d="100"/>
        </p:scale>
        <p:origin x="-1328" y="-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E5BE9-C412-4B84-9B6A-033601DA097A}" type="datetimeFigureOut">
              <a:rPr lang="en-US" smtClean="0"/>
              <a:t>4/6/15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DE522-C404-44F7-8403-794C258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7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Company</a:t>
            </a:r>
            <a:r>
              <a:rPr lang="en-US" baseline="0" dirty="0" smtClean="0"/>
              <a:t> that provides b</a:t>
            </a:r>
            <a:r>
              <a:rPr lang="en-US" dirty="0" smtClean="0"/>
              <a:t>usiness Intelligence and data visualization software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Extremely</a:t>
            </a:r>
            <a:r>
              <a:rPr lang="en-US" baseline="0" dirty="0" smtClean="0"/>
              <a:t> </a:t>
            </a:r>
            <a:r>
              <a:rPr lang="en-US" baseline="0" dirty="0" smtClean="0"/>
              <a:t>dynamic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Stores and compresses data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4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Live search from any device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Humana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99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Customers can access live</a:t>
            </a:r>
            <a:r>
              <a:rPr lang="en-US" baseline="0" dirty="0" smtClean="0"/>
              <a:t> data anywhere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Data can be stored and pulled down whenever 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7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Qlikview</a:t>
            </a:r>
            <a:r>
              <a:rPr lang="en-US" dirty="0" smtClean="0"/>
              <a:t> accepts</a:t>
            </a:r>
            <a:r>
              <a:rPr lang="en-US" baseline="0" dirty="0" smtClean="0"/>
              <a:t> data from many sources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Makes ETL very easy because it is done in-memory (all done within the </a:t>
            </a:r>
            <a:r>
              <a:rPr lang="en-US" baseline="0" dirty="0" err="1" smtClean="0"/>
              <a:t>QlikView</a:t>
            </a:r>
            <a:r>
              <a:rPr lang="en-US" baseline="0" dirty="0" smtClean="0"/>
              <a:t> application without help of other technology)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 pushed out for users to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0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QlikView</a:t>
            </a:r>
            <a:r>
              <a:rPr lang="en-US" dirty="0" smtClean="0"/>
              <a:t> has</a:t>
            </a:r>
            <a:r>
              <a:rPr lang="en-US" baseline="0" dirty="0" smtClean="0"/>
              <a:t> the capability of integrating with many other technologies providing for a better user experience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Authorization allows for security in the case of sensitive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4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QlikView</a:t>
            </a:r>
            <a:r>
              <a:rPr lang="en-US" dirty="0" smtClean="0"/>
              <a:t> allows developers to add on custom</a:t>
            </a:r>
            <a:r>
              <a:rPr lang="en-US" baseline="0" dirty="0" smtClean="0"/>
              <a:t> extensions such as this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example shows the relationship between types of phones and web browsers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57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They offer</a:t>
            </a:r>
            <a:r>
              <a:rPr lang="en-US" baseline="0" dirty="0" smtClean="0"/>
              <a:t> 24 hour service to customers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Also </a:t>
            </a:r>
            <a:r>
              <a:rPr lang="en-US" baseline="0" dirty="0" err="1" smtClean="0"/>
              <a:t>QlikCommunity</a:t>
            </a:r>
            <a:r>
              <a:rPr lang="en-US" baseline="0" dirty="0" smtClean="0"/>
              <a:t>, which allows you to talk to other members using </a:t>
            </a:r>
            <a:r>
              <a:rPr lang="en-US" baseline="0" dirty="0" err="1" smtClean="0"/>
              <a:t>QlikView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All of these features</a:t>
            </a:r>
            <a:r>
              <a:rPr lang="en-US" baseline="0" dirty="0" smtClean="0"/>
              <a:t> are the reason </a:t>
            </a:r>
            <a:r>
              <a:rPr lang="en-US" baseline="0" dirty="0" err="1" smtClean="0"/>
              <a:t>QlikView</a:t>
            </a:r>
            <a:r>
              <a:rPr lang="en-US" baseline="0" dirty="0" smtClean="0"/>
              <a:t> has been called the fastest growing BI company in the world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have differentiated themselves from competitors and made it to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09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Online data usage is increasing at a ridiculous rate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Qlikview</a:t>
            </a:r>
            <a:r>
              <a:rPr lang="en-US" baseline="0" dirty="0" smtClean="0"/>
              <a:t> allows companies to manage this large amount of data on the fly and across the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4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QUIK = Quality, Understanding, Interaction, 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7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Extremely</a:t>
            </a:r>
            <a:r>
              <a:rPr lang="en-US" baseline="0" dirty="0" smtClean="0"/>
              <a:t> dynamic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Fastest growing BI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17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Engaging user interface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Same </a:t>
            </a:r>
            <a:r>
              <a:rPr lang="en-US" baseline="0" dirty="0" err="1" smtClean="0"/>
              <a:t>Qlikview</a:t>
            </a:r>
            <a:r>
              <a:rPr lang="en-US" baseline="0" dirty="0" smtClean="0"/>
              <a:t> on all devices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Live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Manageable and secure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88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Large companies such as Gatorade,</a:t>
            </a:r>
            <a:r>
              <a:rPr lang="en-US" baseline="0" dirty="0" smtClean="0"/>
              <a:t> Shell, </a:t>
            </a:r>
            <a:r>
              <a:rPr lang="en-US" baseline="0" dirty="0" err="1" smtClean="0"/>
              <a:t>Campbells</a:t>
            </a:r>
            <a:r>
              <a:rPr lang="en-US" baseline="0" dirty="0" smtClean="0"/>
              <a:t> and more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These companies all had a need for data management and presentation and </a:t>
            </a:r>
            <a:r>
              <a:rPr lang="en-US" baseline="0" dirty="0" err="1" smtClean="0"/>
              <a:t>QlikView</a:t>
            </a:r>
            <a:r>
              <a:rPr lang="en-US" baseline="0" dirty="0" smtClean="0"/>
              <a:t> fulfilled this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10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baseline="0" dirty="0" smtClean="0"/>
              <a:t>  </a:t>
            </a:r>
            <a:r>
              <a:rPr lang="en-US" dirty="0" smtClean="0"/>
              <a:t>According</a:t>
            </a:r>
            <a:r>
              <a:rPr lang="en-US" baseline="0" dirty="0" smtClean="0"/>
              <a:t> </a:t>
            </a:r>
            <a:r>
              <a:rPr lang="en-US" baseline="0" dirty="0" smtClean="0"/>
              <a:t>to Gartner, a company in research technology, </a:t>
            </a:r>
            <a:r>
              <a:rPr lang="en-US" baseline="0" dirty="0" err="1" smtClean="0"/>
              <a:t>Qlik</a:t>
            </a:r>
            <a:r>
              <a:rPr lang="en-US" baseline="0" dirty="0" smtClean="0"/>
              <a:t> is among the top competitors for business intelligence and analytics.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 </a:t>
            </a:r>
            <a:r>
              <a:rPr lang="en-US" baseline="0" dirty="0" smtClean="0"/>
              <a:t>you can see on the screen, they are even above Microsoft, IBM, Oracle and </a:t>
            </a:r>
            <a:r>
              <a:rPr lang="en-US" baseline="0" dirty="0" smtClean="0"/>
              <a:t>others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the leader section because of their ability to execute and completeness of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5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According to </a:t>
            </a:r>
            <a:r>
              <a:rPr lang="en-US" dirty="0" err="1" smtClean="0"/>
              <a:t>trustradius.com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As</a:t>
            </a:r>
            <a:r>
              <a:rPr lang="en-US" baseline="0" dirty="0" smtClean="0"/>
              <a:t> you can see, </a:t>
            </a:r>
            <a:r>
              <a:rPr lang="en-US" baseline="0" dirty="0" err="1" smtClean="0"/>
              <a:t>QlikView</a:t>
            </a:r>
            <a:r>
              <a:rPr lang="en-US" baseline="0" dirty="0" smtClean="0"/>
              <a:t> has a better rating in every category other than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6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is an example of a </a:t>
            </a:r>
            <a:r>
              <a:rPr lang="en-US" dirty="0" err="1" smtClean="0"/>
              <a:t>QlikView</a:t>
            </a:r>
            <a:r>
              <a:rPr lang="en-US" dirty="0" smtClean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You can see</a:t>
            </a:r>
            <a:r>
              <a:rPr lang="en-US" baseline="0" dirty="0" smtClean="0"/>
              <a:t> that the selected items show up green, the others are grey and associated data is white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6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Better results in the amount of fish caught for fisherman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Surgeons are able to provide</a:t>
            </a:r>
            <a:r>
              <a:rPr lang="en-US" baseline="0" dirty="0" smtClean="0"/>
              <a:t> better suited medicine and procedures for patients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Police have been able to catch criminals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E522-C404-44F7-8403-794C2584D8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8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3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1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987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27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4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26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5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4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4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1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5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7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61FE-26A8-4DDD-9F50-8D99512A485A}" type="datetimeFigureOut">
              <a:rPr lang="en-US" smtClean="0"/>
              <a:t>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8344200-EE9F-4BD1-87CA-C67B8691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0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10" y="389764"/>
            <a:ext cx="6556318" cy="490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4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QlikView Product Tou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1" y="474132"/>
            <a:ext cx="9213150" cy="5178425"/>
          </a:xfrm>
        </p:spPr>
      </p:pic>
    </p:spTree>
    <p:extLst>
      <p:ext uri="{BB962C8B-B14F-4D97-AF65-F5344CB8AC3E}">
        <p14:creationId xmlns:p14="http://schemas.microsoft.com/office/powerpoint/2010/main" val="323837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89" y="770636"/>
            <a:ext cx="2647354" cy="181873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14" y="459971"/>
            <a:ext cx="4016586" cy="1061258"/>
          </a:xfrm>
        </p:spPr>
        <p:txBody>
          <a:bodyPr>
            <a:noAutofit/>
          </a:bodyPr>
          <a:lstStyle/>
          <a:p>
            <a:r>
              <a:rPr lang="en-US" sz="4400" dirty="0" smtClean="0"/>
              <a:t>New Users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841" y="1411593"/>
            <a:ext cx="5181600" cy="4616739"/>
          </a:xfrm>
        </p:spPr>
        <p:txBody>
          <a:bodyPr>
            <a:noAutofit/>
          </a:bodyPr>
          <a:lstStyle/>
          <a:p>
            <a:r>
              <a:rPr lang="en-US" sz="2400" dirty="0" smtClean="0"/>
              <a:t>Fisherman: Tracking optimum fishing zones, fleet capacity, most efficient travel routes, etc.</a:t>
            </a:r>
          </a:p>
          <a:p>
            <a:r>
              <a:rPr lang="en-US" sz="2400" dirty="0" smtClean="0"/>
              <a:t>Surgeons: Enabling evidence-based medicine for critically ill children with access to 20 years of data.</a:t>
            </a:r>
          </a:p>
          <a:p>
            <a:r>
              <a:rPr lang="en-US" sz="2400" dirty="0" smtClean="0"/>
              <a:t>Police: Pouring over 10 years of crime reports, equal to 2 billion rows of data, to nab a serial killer on the loose.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98" y="2510264"/>
            <a:ext cx="2945846" cy="1962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89" y="4328996"/>
            <a:ext cx="2898140" cy="193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4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74133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Scalability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615" y="1588869"/>
            <a:ext cx="6863430" cy="464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4420"/>
            <a:ext cx="8195733" cy="6439505"/>
          </a:xfrm>
          <a:prstGeom prst="rect">
            <a:avLst/>
          </a:prstGeom>
        </p:spPr>
      </p:pic>
      <p:pic>
        <p:nvPicPr>
          <p:cNvPr id="3" name="Picture 2" descr="q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3352803"/>
            <a:ext cx="1416049" cy="13477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6657" y="450333"/>
            <a:ext cx="51521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Cloud Capability</a:t>
            </a:r>
            <a:endParaRPr lang="en-US" sz="4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493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likviewet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765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5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vinteg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4" y="1205466"/>
            <a:ext cx="7338567" cy="56525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866" y="152400"/>
            <a:ext cx="2976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Integration</a:t>
            </a:r>
            <a:endParaRPr lang="en-US" sz="4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3084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tens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3" y="1428480"/>
            <a:ext cx="6839192" cy="5429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52400"/>
            <a:ext cx="4877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Custom Extensions</a:t>
            </a:r>
            <a:endParaRPr lang="en-US" sz="4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244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08 at 12.06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6" y="1062219"/>
            <a:ext cx="6941233" cy="57957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2533" y="220133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Customer</a:t>
            </a:r>
            <a:r>
              <a:rPr lang="en-US" sz="4000" dirty="0" smtClean="0"/>
              <a:t> </a:t>
            </a:r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Support</a:t>
            </a:r>
            <a:endParaRPr lang="en-US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906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vcapabili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64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us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8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undswed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9733" y="491067"/>
            <a:ext cx="314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Lund, Sweden</a:t>
            </a:r>
            <a:endParaRPr lang="en-US" sz="3200" dirty="0"/>
          </a:p>
        </p:txBody>
      </p:sp>
      <p:pic>
        <p:nvPicPr>
          <p:cNvPr id="5" name="Picture 4" descr="q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54" y="4250268"/>
            <a:ext cx="1158662" cy="11027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7982" y="4721981"/>
            <a:ext cx="17259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UIKVIEW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07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4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5-04-07 at 1.05.57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42" r="-29242"/>
          <a:stretch>
            <a:fillRect/>
          </a:stretch>
        </p:blipFill>
        <p:spPr>
          <a:xfrm>
            <a:off x="-2675467" y="1"/>
            <a:ext cx="14207066" cy="6858000"/>
          </a:xfrm>
        </p:spPr>
      </p:pic>
    </p:spTree>
    <p:extLst>
      <p:ext uri="{BB962C8B-B14F-4D97-AF65-F5344CB8AC3E}">
        <p14:creationId xmlns:p14="http://schemas.microsoft.com/office/powerpoint/2010/main" val="121967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" r="3505"/>
          <a:stretch>
            <a:fillRect/>
          </a:stretch>
        </p:blipFill>
        <p:spPr>
          <a:xfrm>
            <a:off x="0" y="390661"/>
            <a:ext cx="7569200" cy="597670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4850" y="118534"/>
            <a:ext cx="3397683" cy="677334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QlikView</a:t>
            </a:r>
            <a:r>
              <a:rPr lang="en-US" sz="3200" dirty="0" smtClean="0"/>
              <a:t> </a:t>
            </a:r>
            <a:r>
              <a:rPr lang="en-US" sz="3200" dirty="0" smtClean="0"/>
              <a:t>Mobile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7903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384" y="638175"/>
            <a:ext cx="8596668" cy="13208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Company Status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109" y="2312989"/>
            <a:ext cx="8596668" cy="265906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34</a:t>
            </a:r>
            <a:r>
              <a:rPr lang="en-US" sz="3200" dirty="0" smtClean="0"/>
              <a:t>,000 </a:t>
            </a:r>
            <a:r>
              <a:rPr lang="en-US" sz="3200" dirty="0" smtClean="0"/>
              <a:t>customers in 100 countries</a:t>
            </a:r>
          </a:p>
          <a:p>
            <a:r>
              <a:rPr lang="en-US" sz="3200" dirty="0" smtClean="0"/>
              <a:t>More than 1,200 partners in 90 countries</a:t>
            </a:r>
          </a:p>
          <a:p>
            <a:r>
              <a:rPr lang="en-US" sz="3200" dirty="0" smtClean="0"/>
              <a:t>Over 1,000 employees in 30 countries</a:t>
            </a:r>
          </a:p>
          <a:p>
            <a:r>
              <a:rPr lang="en-US" sz="3200" dirty="0" smtClean="0"/>
              <a:t>65,000 </a:t>
            </a:r>
            <a:r>
              <a:rPr lang="en-US" sz="3200" dirty="0" err="1" smtClean="0"/>
              <a:t>QlikCommunity</a:t>
            </a:r>
            <a:r>
              <a:rPr lang="en-US" sz="3200" dirty="0" smtClean="0"/>
              <a:t> members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763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4-07 at 12.32.52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021" r="-61021"/>
          <a:stretch>
            <a:fillRect/>
          </a:stretch>
        </p:blipFill>
        <p:spPr>
          <a:xfrm>
            <a:off x="-2502391" y="495301"/>
            <a:ext cx="13576791" cy="6127734"/>
          </a:xfrm>
        </p:spPr>
      </p:pic>
    </p:spTree>
    <p:extLst>
      <p:ext uri="{BB962C8B-B14F-4D97-AF65-F5344CB8AC3E}">
        <p14:creationId xmlns:p14="http://schemas.microsoft.com/office/powerpoint/2010/main" val="147808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506413"/>
            <a:ext cx="6021388" cy="6021388"/>
          </a:xfrm>
        </p:spPr>
      </p:pic>
      <p:sp>
        <p:nvSpPr>
          <p:cNvPr id="5" name="Down Arrow 4"/>
          <p:cNvSpPr/>
          <p:nvPr/>
        </p:nvSpPr>
        <p:spPr>
          <a:xfrm rot="3797875">
            <a:off x="5433813" y="2067778"/>
            <a:ext cx="367208" cy="932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5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08 at 2.46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0"/>
            <a:ext cx="11505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2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shboard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670"/>
            <a:ext cx="11158861" cy="580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4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3011</TotalTime>
  <Words>505</Words>
  <Application>Microsoft Macintosh PowerPoint</Application>
  <PresentationFormat>Custom</PresentationFormat>
  <Paragraphs>73</Paragraphs>
  <Slides>20</Slides>
  <Notes>17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Facet</vt:lpstr>
      <vt:lpstr>PowerPoint Presentation</vt:lpstr>
      <vt:lpstr>PowerPoint Presentation</vt:lpstr>
      <vt:lpstr>PowerPoint Presentation</vt:lpstr>
      <vt:lpstr>QlikView Mobile</vt:lpstr>
      <vt:lpstr>Company Status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Users</vt:lpstr>
      <vt:lpstr>Scalability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Veroff</dc:creator>
  <cp:lastModifiedBy>Evan Neises</cp:lastModifiedBy>
  <cp:revision>48</cp:revision>
  <dcterms:created xsi:type="dcterms:W3CDTF">2015-04-06T00:52:23Z</dcterms:created>
  <dcterms:modified xsi:type="dcterms:W3CDTF">2015-04-08T19:46:22Z</dcterms:modified>
</cp:coreProperties>
</file>